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0" y="6400800"/>
            <a:ext cx="12188880" cy="45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 hidden="1"/>
          <p:cNvSpPr/>
          <p:nvPr/>
        </p:nvSpPr>
        <p:spPr>
          <a:xfrm>
            <a:off x="0" y="6334200"/>
            <a:ext cx="1218888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5640" cy="45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5640" cy="60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 hidden="1"/>
          <p:cNvSpPr/>
          <p:nvPr/>
        </p:nvSpPr>
        <p:spPr>
          <a:xfrm>
            <a:off x="0" y="6400800"/>
            <a:ext cx="12188880" cy="45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 hidden="1"/>
          <p:cNvSpPr/>
          <p:nvPr/>
        </p:nvSpPr>
        <p:spPr>
          <a:xfrm>
            <a:off x="0" y="6334200"/>
            <a:ext cx="1218888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4"/>
          <p:cNvSpPr/>
          <p:nvPr/>
        </p:nvSpPr>
        <p:spPr>
          <a:xfrm>
            <a:off x="3240" y="6400800"/>
            <a:ext cx="12185640" cy="45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5"/>
          <p:cNvSpPr/>
          <p:nvPr/>
        </p:nvSpPr>
        <p:spPr>
          <a:xfrm>
            <a:off x="0" y="6334200"/>
            <a:ext cx="12185640" cy="60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Project Phase 1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956520" y="830880"/>
            <a:ext cx="10936080" cy="31686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Project Title: </a:t>
            </a: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Crowdsourced</a:t>
            </a: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 Travel Guides and Travel Itineraries</a:t>
            </a:r>
            <a:endParaRPr lang="en-US" sz="2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Group C – 1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Members:- </a:t>
            </a: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Rachit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Patel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		     </a:t>
            </a: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Himil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Prajapati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	            </a:t>
            </a: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Aditya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Upadhyay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CSS – Cascading Style Sheet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2"/>
          <a:stretch/>
        </p:blipFill>
        <p:spPr>
          <a:xfrm>
            <a:off x="2743200" y="1828800"/>
            <a:ext cx="6988680" cy="4371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JavaScript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914400" y="1644120"/>
            <a:ext cx="1097784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JavaScript is a high level programming language that conforms to ECMAScript specification. 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is used to make a webpage dynamic. For e.g. Including animations, validating input values from a web form.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is the dominant client-side scripting language of the web. 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Scripts are embedded or included from HTML documents and interact with the DOM(Document Object Model).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All web browsers have a built-in JavaScript Engine that executes the code on the user’s device.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can be used along with third party JavaScript library or web framework.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For e.g. Facebook created React library for it’s website and is now open source.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8" name="Picture 6"/>
          <p:cNvPicPr/>
          <p:nvPr/>
        </p:nvPicPr>
        <p:blipFill>
          <a:blip r:embed="rId2" cstate="print"/>
          <a:stretch/>
        </p:blipFill>
        <p:spPr>
          <a:xfrm>
            <a:off x="10050480" y="339840"/>
            <a:ext cx="1053360" cy="1140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React.js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914400" y="1644120"/>
            <a:ext cx="1097784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Front end JavaScript library for building user interfaces or UI components.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React is only concerned with state management and rendering the state of the DOM.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React code is made of entities called components. Components can be rendered to a particular element in the DOM using the React DOM library. When rendering a component, one can pass in values that are known as “props”.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279E1E"/>
                </a:solidFill>
                <a:latin typeface="Calibri"/>
                <a:ea typeface="DejaVu Sans"/>
              </a:rPr>
              <a:t>Virtual DOM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Instead of changing the entire web page for each change, React libraries only render subcomponents that actually change.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This provides an increase in performance as it saves effort of rendering the layout for the entire page.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3" name="Picture 14"/>
          <p:cNvPicPr/>
          <p:nvPr/>
        </p:nvPicPr>
        <p:blipFill>
          <a:blip r:embed="rId2" cstate="print"/>
          <a:stretch/>
        </p:blipFill>
        <p:spPr>
          <a:xfrm>
            <a:off x="9363600" y="95400"/>
            <a:ext cx="1701360" cy="150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Document Object Model 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47" name="Picture 14"/>
          <p:cNvPicPr/>
          <p:nvPr/>
        </p:nvPicPr>
        <p:blipFill>
          <a:blip r:embed="rId2" cstate="print"/>
          <a:stretch/>
        </p:blipFill>
        <p:spPr>
          <a:xfrm>
            <a:off x="9363600" y="95400"/>
            <a:ext cx="1701360" cy="1505520"/>
          </a:xfrm>
          <a:prstGeom prst="rect">
            <a:avLst/>
          </a:prstGeom>
          <a:ln w="0">
            <a:noFill/>
          </a:ln>
        </p:spPr>
      </p:pic>
      <p:pic>
        <p:nvPicPr>
          <p:cNvPr id="148" name="Graphic 6"/>
          <p:cNvPicPr/>
          <p:nvPr/>
        </p:nvPicPr>
        <p:blipFill>
          <a:blip r:embed="rId3" cstate="print"/>
          <a:stretch/>
        </p:blipFill>
        <p:spPr>
          <a:xfrm>
            <a:off x="7564320" y="1301760"/>
            <a:ext cx="4073400" cy="421632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914400" y="1693080"/>
            <a:ext cx="631368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Document Object Model (DOM) is an interface that treats an XML or HTML document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    as a tree structure wherein each node is an             	object representing a part of the document.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	</a:t>
            </a: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When a web page is loaded, the browser creates a Document Object Model of the page, which is an object oriented representation of an HTML document that acts as an interface between JavaScript and the document itself.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Node.js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914400" y="1563480"/>
            <a:ext cx="10977840" cy="48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Node.js allows JavaScript code to be executed outside a web browser. </a:t>
            </a:r>
            <a:endParaRPr lang="en-US" sz="24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It creates a JavaScript runtime environment in the backend using the open-source JavaScript engine (V8 engine) present in Google Chrome browser.</a:t>
            </a:r>
            <a:endParaRPr lang="en-US" sz="24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Developer can use JavaScript for server-side scripting to produce dynamic web page content before the page is sent to the user's web browser.</a:t>
            </a:r>
            <a:endParaRPr lang="en-US" sz="24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79E1E"/>
                </a:solidFill>
                <a:latin typeface="Calibri"/>
                <a:ea typeface="DejaVu Sans"/>
              </a:rPr>
              <a:t>npm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– node package manager makes it easier to install , update and uninstall packages.</a:t>
            </a:r>
            <a:endParaRPr lang="en-US" sz="24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The most significant difference between Node.js and PHP is that most functions in PHP block until completion (commands execute only after previous commands finish), while Node.js functions are non-blocking (commands execute concurrently or even in parallel.</a:t>
            </a:r>
            <a:endParaRPr lang="en-US" sz="24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Node.js brings event driven programming to web servers, enabling development of fast web servers in JavaScript.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54" name="Picture 8"/>
          <p:cNvPicPr/>
          <p:nvPr/>
        </p:nvPicPr>
        <p:blipFill>
          <a:blip r:embed="rId2" cstate="print"/>
          <a:stretch/>
        </p:blipFill>
        <p:spPr>
          <a:xfrm>
            <a:off x="9171720" y="184680"/>
            <a:ext cx="1829520" cy="121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Node.js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58" name="Picture 6"/>
          <p:cNvPicPr/>
          <p:nvPr/>
        </p:nvPicPr>
        <p:blipFill>
          <a:blip r:embed="rId2"/>
          <a:stretch/>
        </p:blipFill>
        <p:spPr>
          <a:xfrm>
            <a:off x="2438400" y="2057400"/>
            <a:ext cx="7227360" cy="3502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MongoDB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914400" y="1644120"/>
            <a:ext cx="1097784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NoSQL database program that stores data in the form of documents.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data is stored in JSON – JavaScript Object Notation format.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As data is not stored in relational format it is easier to insert and retrieve information in NoSQL databases.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Queries can be written in JSON format.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Also provides a GUI know as compass making it easier to view data and perform CRUD (Create, Read, Update and Delete operations).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Documents are addressed in the database via a unique key that represents the document.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group of Documents is called a Collection.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63" name="Picture 6"/>
          <p:cNvPicPr/>
          <p:nvPr/>
        </p:nvPicPr>
        <p:blipFill>
          <a:blip r:embed="rId2" cstate="print"/>
          <a:stretch/>
        </p:blipFill>
        <p:spPr>
          <a:xfrm>
            <a:off x="9184320" y="233280"/>
            <a:ext cx="1804320" cy="135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65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JSON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914400" y="1644120"/>
            <a:ext cx="10977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JSON is a data interchange format that uses human-readable text to store and transmit data objects consisting of attribute-value pairs.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8" name="Picture 6"/>
          <p:cNvPicPr/>
          <p:nvPr/>
        </p:nvPicPr>
        <p:blipFill>
          <a:blip r:embed="rId2"/>
          <a:stretch/>
        </p:blipFill>
        <p:spPr>
          <a:xfrm>
            <a:off x="4100400" y="2875680"/>
            <a:ext cx="3702600" cy="1959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Study of existing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WikiTravels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72" name="Picture 7"/>
          <p:cNvPicPr/>
          <p:nvPr/>
        </p:nvPicPr>
        <p:blipFill>
          <a:blip r:embed="rId2"/>
          <a:stretch/>
        </p:blipFill>
        <p:spPr>
          <a:xfrm>
            <a:off x="5925240" y="969480"/>
            <a:ext cx="5906160" cy="519696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906120" y="1669320"/>
            <a:ext cx="480348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Since 2003, WikiTravels hosts original free, crowdsourced travel guide with 300,000 writers/travelers visiting each day.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Provides guides in multiple languages.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Also shows featured travel locations and interesting new and unknown places to go to.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5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WikiTravels</a:t>
            </a:r>
            <a:endParaRPr lang="en-US" sz="3600" b="1" strike="noStrike" spc="-1" dirty="0">
              <a:latin typeface="Arial"/>
            </a:endParaRPr>
          </a:p>
        </p:txBody>
      </p:sp>
      <p:pic>
        <p:nvPicPr>
          <p:cNvPr id="176" name="Picture 7"/>
          <p:cNvPicPr/>
          <p:nvPr/>
        </p:nvPicPr>
        <p:blipFill>
          <a:blip r:embed="rId2"/>
          <a:stretch/>
        </p:blipFill>
        <p:spPr>
          <a:xfrm>
            <a:off x="4756680" y="927000"/>
            <a:ext cx="7432200" cy="5307120"/>
          </a:xfrm>
          <a:prstGeom prst="rect">
            <a:avLst/>
          </a:prstGeom>
          <a:ln w="0"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822240" y="830880"/>
            <a:ext cx="3788640" cy="48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Has guides with images, a hotel room finder and links to certain sections of the guide. For E.g. Get around, See, Do, Buy, Eat etc.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Gives a format for writing guides, which makes it’s easy for new writers to structure content.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Also provides links to Wikipedia pages for more information.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Project Scope and Objectives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889200" y="1015560"/>
            <a:ext cx="109360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Project Scope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89200" y="1744920"/>
            <a:ext cx="110030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Crowdsourced reliable travel guides, that can be created and reviewed by users. Along with a platform for travel agents to sell travel experiences. Giving users the ability to interact and share reliable information about travelling.</a:t>
            </a:r>
            <a:r>
              <a:rPr lang="en-US" sz="2400" b="0" strike="noStrike" spc="-1">
                <a:solidFill>
                  <a:srgbClr val="7CCA62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889200" y="3154320"/>
            <a:ext cx="110030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Project Objectives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973080" y="3800160"/>
            <a:ext cx="10852200" cy="255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To provide a platform for users to write, read, discuss and share informative and reliable guides for travel destinations, events, activities and staycations.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Along with a reliable place for buying vacation packages and activities from agents.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Give users the ability to hire guides for tours.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Giving users the ability to rent houses or apartments.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Providing a way to communicate between users through messaging system in the website.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Allow users to gather and make their own travel activities.</a:t>
            </a:r>
            <a:endParaRPr lang="en-US" sz="18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79E1E"/>
                </a:solidFill>
                <a:latin typeface="Calibri"/>
                <a:ea typeface="DejaVu Sans"/>
              </a:rPr>
              <a:t>Post video blogs.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22240" y="830880"/>
            <a:ext cx="3788640" cy="52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Provides information about bus or metro routes along with travel fare.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Anyone can update the guide with relevant information at any time.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Any new edit has to be confirmed by a moderator team.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 some cases where a moderator is not available for review, clear warnings are given about the information in the guide.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1" name="Picture 4"/>
          <p:cNvPicPr/>
          <p:nvPr/>
        </p:nvPicPr>
        <p:blipFill>
          <a:blip r:embed="rId2"/>
          <a:stretch/>
        </p:blipFill>
        <p:spPr>
          <a:xfrm>
            <a:off x="4614120" y="399960"/>
            <a:ext cx="7574760" cy="583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22240" y="830880"/>
            <a:ext cx="3788640" cy="48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Traveler’s pub is a place where, users can share their views about the next place to be featured.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can also share information with each other regarding any travel hazard in their areas.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can nominate other writers for their effort.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85" name="Picture 7"/>
          <p:cNvPicPr/>
          <p:nvPr/>
        </p:nvPicPr>
        <p:blipFill>
          <a:blip r:embed="rId2"/>
          <a:stretch/>
        </p:blipFill>
        <p:spPr>
          <a:xfrm>
            <a:off x="4748040" y="138600"/>
            <a:ext cx="7440480" cy="613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3600" b="1" strike="noStrike" spc="-1" dirty="0">
              <a:latin typeface="Arial"/>
            </a:endParaRPr>
          </a:p>
        </p:txBody>
      </p:sp>
      <p:pic>
        <p:nvPicPr>
          <p:cNvPr id="188" name="Picture 4"/>
          <p:cNvPicPr/>
          <p:nvPr/>
        </p:nvPicPr>
        <p:blipFill>
          <a:blip r:embed="rId2"/>
          <a:stretch/>
        </p:blipFill>
        <p:spPr>
          <a:xfrm>
            <a:off x="4362120" y="830880"/>
            <a:ext cx="7756560" cy="534024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822240" y="964800"/>
            <a:ext cx="3453120" cy="25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79E1E"/>
                </a:solidFill>
                <a:latin typeface="Calibri"/>
                <a:ea typeface="DejaVu Sans"/>
              </a:rPr>
              <a:t>Commercial website catering to people looking for activities, tours, rentals and staycations for low prices. 84 million+ users per year, 55+countries.</a:t>
            </a:r>
            <a:endParaRPr lang="en-US" sz="20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79E1E"/>
                </a:solidFill>
                <a:latin typeface="Calibri"/>
                <a:ea typeface="DejaVu Sans"/>
              </a:rPr>
              <a:t>Offers a more simple user interface and better design.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822240" y="184680"/>
            <a:ext cx="110703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92" name="Picture 6"/>
          <p:cNvPicPr/>
          <p:nvPr/>
        </p:nvPicPr>
        <p:blipFill>
          <a:blip r:embed="rId2"/>
          <a:stretch/>
        </p:blipFill>
        <p:spPr>
          <a:xfrm>
            <a:off x="822240" y="707760"/>
            <a:ext cx="11366640" cy="485100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822240" y="5624640"/>
            <a:ext cx="83019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Showing various travel locations as multimedia cards.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5" name="CustomShape 2"/>
          <p:cNvSpPr/>
          <p:nvPr/>
        </p:nvSpPr>
        <p:spPr>
          <a:xfrm>
            <a:off x="822240" y="184680"/>
            <a:ext cx="110703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96" name="Picture 4"/>
          <p:cNvPicPr/>
          <p:nvPr/>
        </p:nvPicPr>
        <p:blipFill>
          <a:blip r:embed="rId2"/>
          <a:stretch/>
        </p:blipFill>
        <p:spPr>
          <a:xfrm>
            <a:off x="4555800" y="184680"/>
            <a:ext cx="7633440" cy="586044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889200" y="838800"/>
            <a:ext cx="33692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can see various travel packages along with prices, discounts, user reviews and ratings.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99" name="CustomShape 2"/>
          <p:cNvSpPr/>
          <p:nvPr/>
        </p:nvSpPr>
        <p:spPr>
          <a:xfrm>
            <a:off x="822240" y="184680"/>
            <a:ext cx="110703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200" name="Picture 8"/>
          <p:cNvPicPr/>
          <p:nvPr/>
        </p:nvPicPr>
        <p:blipFill>
          <a:blip r:embed="rId2" cstate="print"/>
          <a:stretch/>
        </p:blipFill>
        <p:spPr>
          <a:xfrm>
            <a:off x="822240" y="583200"/>
            <a:ext cx="5508360" cy="2934000"/>
          </a:xfrm>
          <a:prstGeom prst="rect">
            <a:avLst/>
          </a:prstGeom>
          <a:ln w="0">
            <a:noFill/>
          </a:ln>
        </p:spPr>
      </p:pic>
      <p:pic>
        <p:nvPicPr>
          <p:cNvPr id="201" name="Picture 10"/>
          <p:cNvPicPr/>
          <p:nvPr/>
        </p:nvPicPr>
        <p:blipFill>
          <a:blip r:embed="rId3" cstate="print"/>
          <a:stretch/>
        </p:blipFill>
        <p:spPr>
          <a:xfrm>
            <a:off x="6333840" y="583200"/>
            <a:ext cx="5829840" cy="291780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14"/>
          <p:cNvPicPr/>
          <p:nvPr/>
        </p:nvPicPr>
        <p:blipFill>
          <a:blip r:embed="rId4" cstate="print"/>
          <a:stretch/>
        </p:blipFill>
        <p:spPr>
          <a:xfrm>
            <a:off x="822240" y="3537720"/>
            <a:ext cx="5508360" cy="277560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16"/>
          <p:cNvPicPr/>
          <p:nvPr/>
        </p:nvPicPr>
        <p:blipFill>
          <a:blip r:embed="rId5" cstate="print"/>
          <a:stretch/>
        </p:blipFill>
        <p:spPr>
          <a:xfrm>
            <a:off x="6358680" y="3537720"/>
            <a:ext cx="5829840" cy="277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822240" y="184680"/>
            <a:ext cx="110703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889200" y="780120"/>
            <a:ext cx="333540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Provides tools like price range selector, location selector, user rating range to find the best travel location for you.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7" name="Picture 5"/>
          <p:cNvPicPr/>
          <p:nvPr/>
        </p:nvPicPr>
        <p:blipFill>
          <a:blip r:embed="rId2"/>
          <a:stretch/>
        </p:blipFill>
        <p:spPr>
          <a:xfrm>
            <a:off x="4343400" y="184680"/>
            <a:ext cx="7540920" cy="598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822240" y="184680"/>
            <a:ext cx="110703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89200" y="780120"/>
            <a:ext cx="333540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Travel agents and suppliers can easily list their services and packages on the website and get new customers.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11" name="Picture 6"/>
          <p:cNvPicPr/>
          <p:nvPr/>
        </p:nvPicPr>
        <p:blipFill>
          <a:blip r:embed="rId2"/>
          <a:stretch/>
        </p:blipFill>
        <p:spPr>
          <a:xfrm>
            <a:off x="4572000" y="184680"/>
            <a:ext cx="7443360" cy="552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 and disadvantages of existing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22240" y="763560"/>
            <a:ext cx="112716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922680" y="1392480"/>
            <a:ext cx="108435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922680" y="1954800"/>
            <a:ext cx="11086920" cy="48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More trust in travel information as writers do not have any financial incentive for writing guides.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Ease of getting information from all parts of the world.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Useful for people who wish to read the various travel guides and make their own travel plans.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Active group of moderators can monitor and remove posts that do not meet various guidelines.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Gives people a sense of being a part of a larger community of travelers.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 and disadvantages of existing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22240" y="763560"/>
            <a:ext cx="112716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WikiTravel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922680" y="1392480"/>
            <a:ext cx="108435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Disadvantages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922680" y="1954800"/>
            <a:ext cx="11086920" cy="447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Lack of any commercial services makes it difficult to cover the costs of running servers and storing data.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Poor user interface design.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Lack of a proper rating system.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Lack of a proper forum for user discussions.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Places large responsibility on independent moderators to monitor various edits and posts.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Lack of information regarding hotel room and flights availability.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96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 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62000" y="10668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Front End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914400" y="1447800"/>
            <a:ext cx="1098648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endParaRPr lang="en-US" sz="2000" b="0" strike="noStrike" spc="-1" dirty="0" smtClean="0">
              <a:solidFill>
                <a:srgbClr val="279E1E"/>
              </a:solidFill>
              <a:latin typeface="Calibri"/>
              <a:ea typeface="DejaVu Sans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 dirty="0" smtClean="0">
                <a:solidFill>
                  <a:srgbClr val="279E1E"/>
                </a:solidFill>
                <a:latin typeface="Calibri"/>
                <a:ea typeface="DejaVu Sans"/>
              </a:rPr>
              <a:t>HTML</a:t>
            </a:r>
            <a:endParaRPr lang="en-US" sz="20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CSS</a:t>
            </a:r>
            <a:endParaRPr lang="en-US" sz="20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JavaScript</a:t>
            </a:r>
            <a:endParaRPr lang="en-US" sz="2000" b="0" strike="noStrike" spc="-1" dirty="0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React.js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31320" y="3095640"/>
            <a:ext cx="109864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Back End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931320" y="3618720"/>
            <a:ext cx="110955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279E1E"/>
                </a:solidFill>
                <a:latin typeface="Calibri"/>
                <a:ea typeface="DejaVu Sans"/>
              </a:rPr>
              <a:t>Node.js</a:t>
            </a:r>
            <a:endParaRPr lang="en-US" sz="20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279E1E"/>
                </a:solidFill>
                <a:latin typeface="Calibri"/>
                <a:ea typeface="DejaVu Sans"/>
              </a:rPr>
              <a:t>MongoDB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2"/>
          <a:stretch/>
        </p:blipFill>
        <p:spPr>
          <a:xfrm>
            <a:off x="4953000" y="1981200"/>
            <a:ext cx="2781720" cy="162108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8"/>
          <p:cNvPicPr/>
          <p:nvPr/>
        </p:nvPicPr>
        <p:blipFill>
          <a:blip r:embed="rId3" cstate="print"/>
          <a:stretch/>
        </p:blipFill>
        <p:spPr>
          <a:xfrm>
            <a:off x="7467600" y="1981200"/>
            <a:ext cx="1202400" cy="16981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9"/>
          <p:cNvPicPr/>
          <p:nvPr/>
        </p:nvPicPr>
        <p:blipFill>
          <a:blip r:embed="rId4" cstate="print"/>
          <a:stretch/>
        </p:blipFill>
        <p:spPr>
          <a:xfrm>
            <a:off x="9372600" y="1981200"/>
            <a:ext cx="1467360" cy="15883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10"/>
          <p:cNvPicPr/>
          <p:nvPr/>
        </p:nvPicPr>
        <p:blipFill>
          <a:blip r:embed="rId5" cstate="print"/>
          <a:stretch/>
        </p:blipFill>
        <p:spPr>
          <a:xfrm>
            <a:off x="5486400" y="3962400"/>
            <a:ext cx="1701360" cy="15055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11"/>
          <p:cNvPicPr/>
          <p:nvPr/>
        </p:nvPicPr>
        <p:blipFill>
          <a:blip r:embed="rId6" cstate="print"/>
          <a:stretch/>
        </p:blipFill>
        <p:spPr>
          <a:xfrm>
            <a:off x="7391400" y="4191000"/>
            <a:ext cx="1829520" cy="121860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12"/>
          <p:cNvPicPr/>
          <p:nvPr/>
        </p:nvPicPr>
        <p:blipFill>
          <a:blip r:embed="rId7" cstate="print"/>
          <a:stretch/>
        </p:blipFill>
        <p:spPr>
          <a:xfrm>
            <a:off x="9372600" y="4191000"/>
            <a:ext cx="1804320" cy="135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 and disadvantages of existing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22240" y="763560"/>
            <a:ext cx="112716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922680" y="1392480"/>
            <a:ext cx="108435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922680" y="1954800"/>
            <a:ext cx="1108692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Attractive design and user interface helps attract customers.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Can generate good revenue due to the highly commercial nature of the website.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Good for attracting users who want ready made travel packages along with brief descriptions and images.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 rating system to easily find out the best deals.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Provides an easy to register and sell, interface for travel agents and suppliers.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28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Advantages and disadvantages of existing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822240" y="763560"/>
            <a:ext cx="112716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Thrillophilia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922680" y="1392480"/>
            <a:ext cx="108435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Disadvantages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922680" y="1954800"/>
            <a:ext cx="11086920" cy="30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Does not have the crowdsourced travel information features of WikiTravel.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No availability of information for plane, train or bus route or fares.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Requires a dedicated staff to curate and categorize the content on the website.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Operational level problems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956520" y="830880"/>
            <a:ext cx="1107036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Incomplete or inaccurate information provided by users.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Fake accounts increasing rating.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Lack of organized structure in decision making.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Travel agents posting fake deals.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Responding to user complaints for wrongful deals.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Technical level problems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956520" y="830880"/>
            <a:ext cx="11070360" cy="59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Providing enough server hardware to handle requests from large number of users from around the world.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Integrating a payment method that sends money to travel agents after making the required deduction for providing our services.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Maintaining a large database with the capacity to store and retrieve user’s image, text and other details.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Creating admin/staff/moderator accounts that can take necessary action in certain cases.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Securing user’s data against cyber attacks.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Informational level problems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56520" y="830880"/>
            <a:ext cx="11070360" cy="61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Getting accurate information about hotel bookings, flights, train and bus fares and routes.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Verifying information that is being submitted.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Deleting content that has been posted a long time ago.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Getting information to cross check content.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ER Model (Chen’s model)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956520" y="830880"/>
            <a:ext cx="1107036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509120" y="1450080"/>
            <a:ext cx="626040" cy="31464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User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10262520" y="1476720"/>
            <a:ext cx="1053720" cy="57528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Travel agent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4969080" y="2669400"/>
            <a:ext cx="1053720" cy="4665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Travel Package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4969080" y="4038120"/>
            <a:ext cx="1053720" cy="4665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Travel Guide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10133640" y="4043880"/>
            <a:ext cx="1303920" cy="62460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Moderator/Admin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CustomShape 9"/>
          <p:cNvSpPr/>
          <p:nvPr/>
        </p:nvSpPr>
        <p:spPr>
          <a:xfrm>
            <a:off x="1113480" y="771480"/>
            <a:ext cx="819000" cy="3819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Name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2030040" y="80424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Username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251" name="CustomShape 11"/>
          <p:cNvSpPr/>
          <p:nvPr/>
        </p:nvSpPr>
        <p:spPr>
          <a:xfrm>
            <a:off x="2545560" y="123408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Email id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252" name="CustomShape 12"/>
          <p:cNvSpPr/>
          <p:nvPr/>
        </p:nvSpPr>
        <p:spPr>
          <a:xfrm>
            <a:off x="958320" y="2199960"/>
            <a:ext cx="579600" cy="34524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7CCA62"/>
                </a:solidFill>
                <a:latin typeface="Calibri"/>
                <a:ea typeface="DejaVu Sans"/>
              </a:rPr>
              <a:t>Posts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53" name="CustomShape 13"/>
          <p:cNvSpPr/>
          <p:nvPr/>
        </p:nvSpPr>
        <p:spPr>
          <a:xfrm>
            <a:off x="1754640" y="214272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Edits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254" name="CustomShape 14"/>
          <p:cNvSpPr/>
          <p:nvPr/>
        </p:nvSpPr>
        <p:spPr>
          <a:xfrm>
            <a:off x="2459520" y="189648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Reviews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255" name="Line 15"/>
          <p:cNvSpPr/>
          <p:nvPr/>
        </p:nvSpPr>
        <p:spPr>
          <a:xfrm>
            <a:off x="1614600" y="1172520"/>
            <a:ext cx="111240" cy="278640"/>
          </a:xfrm>
          <a:prstGeom prst="line">
            <a:avLst/>
          </a:prstGeom>
          <a:ln>
            <a:solidFill>
              <a:srgbClr val="7CCA6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16"/>
          <p:cNvSpPr/>
          <p:nvPr/>
        </p:nvSpPr>
        <p:spPr>
          <a:xfrm flipH="1">
            <a:off x="2035800" y="1150560"/>
            <a:ext cx="96120" cy="2872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7" name="Line 17"/>
          <p:cNvSpPr/>
          <p:nvPr/>
        </p:nvSpPr>
        <p:spPr>
          <a:xfrm flipH="1">
            <a:off x="2143080" y="1436760"/>
            <a:ext cx="402480" cy="298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8" name="Line 18"/>
          <p:cNvSpPr/>
          <p:nvPr/>
        </p:nvSpPr>
        <p:spPr>
          <a:xfrm flipH="1" flipV="1">
            <a:off x="2039760" y="1765800"/>
            <a:ext cx="419760" cy="333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59" name="Line 19"/>
          <p:cNvSpPr/>
          <p:nvPr/>
        </p:nvSpPr>
        <p:spPr>
          <a:xfrm flipH="1" flipV="1">
            <a:off x="1887480" y="1767600"/>
            <a:ext cx="77400" cy="3700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0" name="Line 20"/>
          <p:cNvSpPr/>
          <p:nvPr/>
        </p:nvSpPr>
        <p:spPr>
          <a:xfrm flipV="1">
            <a:off x="1323360" y="1765800"/>
            <a:ext cx="188640" cy="4338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1" name="CustomShape 21"/>
          <p:cNvSpPr/>
          <p:nvPr/>
        </p:nvSpPr>
        <p:spPr>
          <a:xfrm>
            <a:off x="2109240" y="2761920"/>
            <a:ext cx="86976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Books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62" name="Line 22"/>
          <p:cNvSpPr/>
          <p:nvPr/>
        </p:nvSpPr>
        <p:spPr>
          <a:xfrm>
            <a:off x="1717200" y="1774080"/>
            <a:ext cx="360" cy="12607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3" name="Line 23"/>
          <p:cNvSpPr/>
          <p:nvPr/>
        </p:nvSpPr>
        <p:spPr>
          <a:xfrm flipV="1">
            <a:off x="1725840" y="3025080"/>
            <a:ext cx="383040" cy="97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4" name="Line 24"/>
          <p:cNvSpPr/>
          <p:nvPr/>
        </p:nvSpPr>
        <p:spPr>
          <a:xfrm>
            <a:off x="2982240" y="3025080"/>
            <a:ext cx="198648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65" name="CustomShape 25"/>
          <p:cNvSpPr/>
          <p:nvPr/>
        </p:nvSpPr>
        <p:spPr>
          <a:xfrm>
            <a:off x="1522440" y="3112920"/>
            <a:ext cx="203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26"/>
          <p:cNvSpPr/>
          <p:nvPr/>
        </p:nvSpPr>
        <p:spPr>
          <a:xfrm>
            <a:off x="4395960" y="2669400"/>
            <a:ext cx="273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CustomShape 27"/>
          <p:cNvSpPr/>
          <p:nvPr/>
        </p:nvSpPr>
        <p:spPr>
          <a:xfrm>
            <a:off x="4460760" y="1852560"/>
            <a:ext cx="905040" cy="5752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7CCA62"/>
                </a:solidFill>
                <a:latin typeface="Calibri"/>
                <a:ea typeface="DejaVu Sans"/>
              </a:rPr>
              <a:t>Travel Locations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268" name="CustomShape 28"/>
          <p:cNvSpPr/>
          <p:nvPr/>
        </p:nvSpPr>
        <p:spPr>
          <a:xfrm>
            <a:off x="5609880" y="195264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7CCA62"/>
                </a:solidFill>
                <a:latin typeface="Calibri"/>
                <a:ea typeface="DejaVu Sans"/>
              </a:rPr>
              <a:t>Details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69" name="CustomShape 29"/>
          <p:cNvSpPr/>
          <p:nvPr/>
        </p:nvSpPr>
        <p:spPr>
          <a:xfrm>
            <a:off x="6358680" y="2323800"/>
            <a:ext cx="6930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7CCA62"/>
                </a:solidFill>
                <a:latin typeface="Calibri"/>
                <a:ea typeface="DejaVu Sans"/>
              </a:rPr>
              <a:t>Price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70" name="Line 30"/>
          <p:cNvSpPr/>
          <p:nvPr/>
        </p:nvSpPr>
        <p:spPr>
          <a:xfrm>
            <a:off x="4914720" y="2430720"/>
            <a:ext cx="135360" cy="2386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1" name="Line 31"/>
          <p:cNvSpPr/>
          <p:nvPr/>
        </p:nvSpPr>
        <p:spPr>
          <a:xfrm flipH="1">
            <a:off x="5497560" y="2313720"/>
            <a:ext cx="257760" cy="3556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2" name="Line 32"/>
          <p:cNvSpPr/>
          <p:nvPr/>
        </p:nvSpPr>
        <p:spPr>
          <a:xfrm flipH="1">
            <a:off x="6026040" y="2571840"/>
            <a:ext cx="355680" cy="3322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3" name="Line 33"/>
          <p:cNvSpPr/>
          <p:nvPr/>
        </p:nvSpPr>
        <p:spPr>
          <a:xfrm flipH="1" flipV="1">
            <a:off x="6047280" y="3036600"/>
            <a:ext cx="1864080" cy="21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4" name="CustomShape 34"/>
          <p:cNvSpPr/>
          <p:nvPr/>
        </p:nvSpPr>
        <p:spPr>
          <a:xfrm>
            <a:off x="7853400" y="2773800"/>
            <a:ext cx="934920" cy="5468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Offers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75" name="Line 35"/>
          <p:cNvSpPr/>
          <p:nvPr/>
        </p:nvSpPr>
        <p:spPr>
          <a:xfrm flipH="1" flipV="1">
            <a:off x="8791560" y="3048480"/>
            <a:ext cx="1864080" cy="18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6" name="Line 36"/>
          <p:cNvSpPr/>
          <p:nvPr/>
        </p:nvSpPr>
        <p:spPr>
          <a:xfrm flipH="1" flipV="1">
            <a:off x="10622160" y="2055240"/>
            <a:ext cx="8640" cy="981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77" name="CustomShape 37"/>
          <p:cNvSpPr/>
          <p:nvPr/>
        </p:nvSpPr>
        <p:spPr>
          <a:xfrm>
            <a:off x="10328400" y="2124360"/>
            <a:ext cx="1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8" name="CustomShape 38"/>
          <p:cNvSpPr/>
          <p:nvPr/>
        </p:nvSpPr>
        <p:spPr>
          <a:xfrm>
            <a:off x="8633880" y="2642040"/>
            <a:ext cx="261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39"/>
          <p:cNvSpPr/>
          <p:nvPr/>
        </p:nvSpPr>
        <p:spPr>
          <a:xfrm>
            <a:off x="9597960" y="757440"/>
            <a:ext cx="819000" cy="3819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Name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0" name="CustomShape 40"/>
          <p:cNvSpPr/>
          <p:nvPr/>
        </p:nvSpPr>
        <p:spPr>
          <a:xfrm>
            <a:off x="10732320" y="711720"/>
            <a:ext cx="975600" cy="5007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7CCA62"/>
                </a:solidFill>
                <a:latin typeface="Calibri"/>
                <a:ea typeface="DejaVu Sans"/>
              </a:rPr>
              <a:t>Customer rating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1" name="Line 41"/>
          <p:cNvSpPr/>
          <p:nvPr/>
        </p:nvSpPr>
        <p:spPr>
          <a:xfrm>
            <a:off x="10049760" y="1135440"/>
            <a:ext cx="212760" cy="3369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2" name="Line 42"/>
          <p:cNvSpPr/>
          <p:nvPr/>
        </p:nvSpPr>
        <p:spPr>
          <a:xfrm flipH="1">
            <a:off x="10791000" y="1103400"/>
            <a:ext cx="50760" cy="3733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3" name="CustomShape 43"/>
          <p:cNvSpPr/>
          <p:nvPr/>
        </p:nvSpPr>
        <p:spPr>
          <a:xfrm>
            <a:off x="11203920" y="2212200"/>
            <a:ext cx="819000" cy="3819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Offers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Line 44"/>
          <p:cNvSpPr/>
          <p:nvPr/>
        </p:nvSpPr>
        <p:spPr>
          <a:xfrm>
            <a:off x="11235600" y="2042640"/>
            <a:ext cx="131040" cy="2095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5" name="CustomShape 45"/>
          <p:cNvSpPr/>
          <p:nvPr/>
        </p:nvSpPr>
        <p:spPr>
          <a:xfrm>
            <a:off x="8800200" y="1139760"/>
            <a:ext cx="1029240" cy="57492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Payment details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6" name="Line 46"/>
          <p:cNvSpPr/>
          <p:nvPr/>
        </p:nvSpPr>
        <p:spPr>
          <a:xfrm>
            <a:off x="9829800" y="1371600"/>
            <a:ext cx="432720" cy="394200"/>
          </a:xfrm>
          <a:prstGeom prst="line">
            <a:avLst/>
          </a:prstGeom>
          <a:ln>
            <a:solidFill>
              <a:srgbClr val="7CCA6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47"/>
          <p:cNvSpPr/>
          <p:nvPr/>
        </p:nvSpPr>
        <p:spPr>
          <a:xfrm>
            <a:off x="1584000" y="1780920"/>
            <a:ext cx="360" cy="2536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88" name="CustomShape 48"/>
          <p:cNvSpPr/>
          <p:nvPr/>
        </p:nvSpPr>
        <p:spPr>
          <a:xfrm>
            <a:off x="2782800" y="402624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Writes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289" name="Line 49"/>
          <p:cNvSpPr/>
          <p:nvPr/>
        </p:nvSpPr>
        <p:spPr>
          <a:xfrm>
            <a:off x="1584000" y="4289400"/>
            <a:ext cx="119880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0" name="Line 50"/>
          <p:cNvSpPr/>
          <p:nvPr/>
        </p:nvSpPr>
        <p:spPr>
          <a:xfrm flipV="1">
            <a:off x="3892320" y="4272840"/>
            <a:ext cx="1076400" cy="16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1" name="CustomShape 51"/>
          <p:cNvSpPr/>
          <p:nvPr/>
        </p:nvSpPr>
        <p:spPr>
          <a:xfrm>
            <a:off x="4140720" y="5005080"/>
            <a:ext cx="1053720" cy="4150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Location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2" name="CustomShape 52"/>
          <p:cNvSpPr/>
          <p:nvPr/>
        </p:nvSpPr>
        <p:spPr>
          <a:xfrm>
            <a:off x="5425200" y="5005080"/>
            <a:ext cx="1053720" cy="4150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Edit history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3" name="CustomShape 53"/>
          <p:cNvSpPr/>
          <p:nvPr/>
        </p:nvSpPr>
        <p:spPr>
          <a:xfrm>
            <a:off x="6764040" y="4988520"/>
            <a:ext cx="1144440" cy="43200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7CCA62"/>
                </a:solidFill>
                <a:latin typeface="Calibri"/>
                <a:ea typeface="DejaVu Sans"/>
              </a:rPr>
              <a:t>Upvote/downvote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4" name="Line 54"/>
          <p:cNvSpPr/>
          <p:nvPr/>
        </p:nvSpPr>
        <p:spPr>
          <a:xfrm flipV="1">
            <a:off x="4669200" y="4524480"/>
            <a:ext cx="313200" cy="4806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5" name="Line 55"/>
          <p:cNvSpPr/>
          <p:nvPr/>
        </p:nvSpPr>
        <p:spPr>
          <a:xfrm flipH="1" flipV="1">
            <a:off x="5420880" y="4497120"/>
            <a:ext cx="158760" cy="5691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6" name="Line 56"/>
          <p:cNvSpPr/>
          <p:nvPr/>
        </p:nvSpPr>
        <p:spPr>
          <a:xfrm flipH="1" flipV="1">
            <a:off x="6026040" y="4492440"/>
            <a:ext cx="737640" cy="7135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7" name="CustomShape 57"/>
          <p:cNvSpPr/>
          <p:nvPr/>
        </p:nvSpPr>
        <p:spPr>
          <a:xfrm>
            <a:off x="7894080" y="409068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298" name="Line 58"/>
          <p:cNvSpPr/>
          <p:nvPr/>
        </p:nvSpPr>
        <p:spPr>
          <a:xfrm>
            <a:off x="9003600" y="4353840"/>
            <a:ext cx="1130040" cy="36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99" name="Line 59"/>
          <p:cNvSpPr/>
          <p:nvPr/>
        </p:nvSpPr>
        <p:spPr>
          <a:xfrm>
            <a:off x="6026040" y="4339800"/>
            <a:ext cx="1868040" cy="1404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0" name="CustomShape 60"/>
          <p:cNvSpPr/>
          <p:nvPr/>
        </p:nvSpPr>
        <p:spPr>
          <a:xfrm>
            <a:off x="9767880" y="5022000"/>
            <a:ext cx="819000" cy="3819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7CCA62"/>
                </a:solidFill>
                <a:latin typeface="Calibri"/>
                <a:ea typeface="DejaVu Sans"/>
              </a:rPr>
              <a:t>Admin ID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01" name="CustomShape 61"/>
          <p:cNvSpPr/>
          <p:nvPr/>
        </p:nvSpPr>
        <p:spPr>
          <a:xfrm>
            <a:off x="10732320" y="4996080"/>
            <a:ext cx="1042560" cy="38196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Privileges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02" name="Line 62"/>
          <p:cNvSpPr/>
          <p:nvPr/>
        </p:nvSpPr>
        <p:spPr>
          <a:xfrm flipV="1">
            <a:off x="10178640" y="4678560"/>
            <a:ext cx="73440" cy="3430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3" name="Line 63"/>
          <p:cNvSpPr/>
          <p:nvPr/>
        </p:nvSpPr>
        <p:spPr>
          <a:xfrm flipH="1" flipV="1">
            <a:off x="11025360" y="4678560"/>
            <a:ext cx="229680" cy="3175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4" name="CustomShape 64"/>
          <p:cNvSpPr/>
          <p:nvPr/>
        </p:nvSpPr>
        <p:spPr>
          <a:xfrm>
            <a:off x="10506960" y="3165840"/>
            <a:ext cx="86976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Validates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05" name="Line 65"/>
          <p:cNvSpPr/>
          <p:nvPr/>
        </p:nvSpPr>
        <p:spPr>
          <a:xfrm>
            <a:off x="10925640" y="2054880"/>
            <a:ext cx="17640" cy="11106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6" name="Line 66"/>
          <p:cNvSpPr/>
          <p:nvPr/>
        </p:nvSpPr>
        <p:spPr>
          <a:xfrm>
            <a:off x="10943280" y="3692160"/>
            <a:ext cx="360" cy="3582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7" name="Line 67"/>
          <p:cNvSpPr/>
          <p:nvPr/>
        </p:nvSpPr>
        <p:spPr>
          <a:xfrm>
            <a:off x="1828800" y="1765080"/>
            <a:ext cx="360" cy="50929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8" name="Line 68"/>
          <p:cNvSpPr/>
          <p:nvPr/>
        </p:nvSpPr>
        <p:spPr>
          <a:xfrm flipV="1">
            <a:off x="6858000" y="4575600"/>
            <a:ext cx="3275640" cy="22824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09" name="Line 69"/>
          <p:cNvSpPr/>
          <p:nvPr/>
        </p:nvSpPr>
        <p:spPr>
          <a:xfrm flipH="1" flipV="1">
            <a:off x="5420880" y="4505040"/>
            <a:ext cx="65520" cy="23529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0" name="CustomShape 70"/>
          <p:cNvSpPr/>
          <p:nvPr/>
        </p:nvSpPr>
        <p:spPr>
          <a:xfrm>
            <a:off x="4660920" y="914400"/>
            <a:ext cx="1282320" cy="68544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Payment Gateway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1" name="Line 71"/>
          <p:cNvSpPr/>
          <p:nvPr/>
        </p:nvSpPr>
        <p:spPr>
          <a:xfrm flipH="1">
            <a:off x="2143080" y="1600200"/>
            <a:ext cx="151452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2" name="CustomShape 72"/>
          <p:cNvSpPr/>
          <p:nvPr/>
        </p:nvSpPr>
        <p:spPr>
          <a:xfrm>
            <a:off x="3473280" y="1305000"/>
            <a:ext cx="86976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Transacts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13" name="Line 73"/>
          <p:cNvSpPr/>
          <p:nvPr/>
        </p:nvSpPr>
        <p:spPr>
          <a:xfrm flipH="1">
            <a:off x="4343400" y="1540440"/>
            <a:ext cx="317520" cy="298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4" name="Line 74"/>
          <p:cNvSpPr/>
          <p:nvPr/>
        </p:nvSpPr>
        <p:spPr>
          <a:xfrm flipH="1">
            <a:off x="5943600" y="1371600"/>
            <a:ext cx="91440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5" name="CustomShape 75"/>
          <p:cNvSpPr/>
          <p:nvPr/>
        </p:nvSpPr>
        <p:spPr>
          <a:xfrm>
            <a:off x="6858000" y="1143000"/>
            <a:ext cx="86976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Transacts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16" name="Line 76"/>
          <p:cNvSpPr/>
          <p:nvPr/>
        </p:nvSpPr>
        <p:spPr>
          <a:xfrm flipV="1">
            <a:off x="7543800" y="1600200"/>
            <a:ext cx="360" cy="4572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7" name="Line 77"/>
          <p:cNvSpPr/>
          <p:nvPr/>
        </p:nvSpPr>
        <p:spPr>
          <a:xfrm>
            <a:off x="7543800" y="2057400"/>
            <a:ext cx="271872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18" name="CustomShape 78"/>
          <p:cNvSpPr/>
          <p:nvPr/>
        </p:nvSpPr>
        <p:spPr>
          <a:xfrm>
            <a:off x="1003320" y="5476680"/>
            <a:ext cx="1282320" cy="6951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Complaint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9" name="CustomShape 79"/>
          <p:cNvSpPr/>
          <p:nvPr/>
        </p:nvSpPr>
        <p:spPr>
          <a:xfrm>
            <a:off x="2514600" y="5943600"/>
            <a:ext cx="808200" cy="57384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7CCA62"/>
                </a:solidFill>
                <a:latin typeface="Calibri"/>
                <a:ea typeface="DejaVu Sans"/>
              </a:rPr>
              <a:t>Complaint ID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0" name="Line 80"/>
          <p:cNvSpPr/>
          <p:nvPr/>
        </p:nvSpPr>
        <p:spPr>
          <a:xfrm flipH="1" flipV="1">
            <a:off x="2286000" y="5943600"/>
            <a:ext cx="228600" cy="2286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1" name="Line 81"/>
          <p:cNvSpPr/>
          <p:nvPr/>
        </p:nvSpPr>
        <p:spPr>
          <a:xfrm>
            <a:off x="914400" y="1600200"/>
            <a:ext cx="360" cy="126072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2" name="Line 82"/>
          <p:cNvSpPr/>
          <p:nvPr/>
        </p:nvSpPr>
        <p:spPr>
          <a:xfrm>
            <a:off x="914400" y="1600200"/>
            <a:ext cx="59472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3" name="CustomShape 83"/>
          <p:cNvSpPr/>
          <p:nvPr/>
        </p:nvSpPr>
        <p:spPr>
          <a:xfrm>
            <a:off x="228600" y="2743200"/>
            <a:ext cx="1142640" cy="685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alibri"/>
                <a:ea typeface="DejaVu Sans"/>
              </a:rPr>
              <a:t>Makes Complaint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4" name="Line 84"/>
          <p:cNvSpPr/>
          <p:nvPr/>
        </p:nvSpPr>
        <p:spPr>
          <a:xfrm>
            <a:off x="1143000" y="3200400"/>
            <a:ext cx="360" cy="22762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5" name="Line 85"/>
          <p:cNvSpPr/>
          <p:nvPr/>
        </p:nvSpPr>
        <p:spPr>
          <a:xfrm>
            <a:off x="2286000" y="5715000"/>
            <a:ext cx="3886200" cy="3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6" name="CustomShape 86"/>
          <p:cNvSpPr/>
          <p:nvPr/>
        </p:nvSpPr>
        <p:spPr>
          <a:xfrm>
            <a:off x="5979960" y="548640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Validates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27" name="Line 87"/>
          <p:cNvSpPr/>
          <p:nvPr/>
        </p:nvSpPr>
        <p:spPr>
          <a:xfrm flipV="1">
            <a:off x="7086600" y="4357440"/>
            <a:ext cx="3047040" cy="14241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29" name="CustomShape 2"/>
          <p:cNvSpPr/>
          <p:nvPr/>
        </p:nvSpPr>
        <p:spPr>
          <a:xfrm>
            <a:off x="822240" y="184680"/>
            <a:ext cx="1107036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3"/>
          <p:cNvSpPr/>
          <p:nvPr/>
        </p:nvSpPr>
        <p:spPr>
          <a:xfrm>
            <a:off x="956520" y="830880"/>
            <a:ext cx="11070360" cy="283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509120" y="1450080"/>
            <a:ext cx="1005120" cy="6069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User review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2" name="Line 5"/>
          <p:cNvSpPr/>
          <p:nvPr/>
        </p:nvSpPr>
        <p:spPr>
          <a:xfrm>
            <a:off x="1828800" y="0"/>
            <a:ext cx="360" cy="14500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33" name="CustomShape 6"/>
          <p:cNvSpPr/>
          <p:nvPr/>
        </p:nvSpPr>
        <p:spPr>
          <a:xfrm>
            <a:off x="906840" y="256896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Location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34" name="Line 7"/>
          <p:cNvSpPr/>
          <p:nvPr/>
        </p:nvSpPr>
        <p:spPr>
          <a:xfrm flipH="1">
            <a:off x="1371600" y="2057400"/>
            <a:ext cx="137520" cy="511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35" name="CustomShape 8"/>
          <p:cNvSpPr/>
          <p:nvPr/>
        </p:nvSpPr>
        <p:spPr>
          <a:xfrm>
            <a:off x="2057400" y="256896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User ID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36" name="CustomShape 9"/>
          <p:cNvSpPr/>
          <p:nvPr/>
        </p:nvSpPr>
        <p:spPr>
          <a:xfrm>
            <a:off x="10058400" y="1600200"/>
            <a:ext cx="1142640" cy="91404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Information provider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7" name="Line 10"/>
          <p:cNvSpPr/>
          <p:nvPr/>
        </p:nvSpPr>
        <p:spPr>
          <a:xfrm>
            <a:off x="2286000" y="2057400"/>
            <a:ext cx="360" cy="511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38" name="Line 11"/>
          <p:cNvSpPr/>
          <p:nvPr/>
        </p:nvSpPr>
        <p:spPr>
          <a:xfrm>
            <a:off x="2514600" y="2003040"/>
            <a:ext cx="914400" cy="2829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39" name="CustomShape 12"/>
          <p:cNvSpPr/>
          <p:nvPr/>
        </p:nvSpPr>
        <p:spPr>
          <a:xfrm>
            <a:off x="3192840" y="228600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Rating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40" name="Line 13"/>
          <p:cNvSpPr/>
          <p:nvPr/>
        </p:nvSpPr>
        <p:spPr>
          <a:xfrm flipV="1">
            <a:off x="4343400" y="0"/>
            <a:ext cx="4572000" cy="11430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41" name="CustomShape 14"/>
          <p:cNvSpPr/>
          <p:nvPr/>
        </p:nvSpPr>
        <p:spPr>
          <a:xfrm>
            <a:off x="3429000" y="91440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42" name="Line 15"/>
          <p:cNvSpPr/>
          <p:nvPr/>
        </p:nvSpPr>
        <p:spPr>
          <a:xfrm flipV="1">
            <a:off x="2514600" y="1143000"/>
            <a:ext cx="1143000" cy="4572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43" name="CustomShape 16"/>
          <p:cNvSpPr/>
          <p:nvPr/>
        </p:nvSpPr>
        <p:spPr>
          <a:xfrm>
            <a:off x="221040" y="119736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Date of creation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44" name="Line 17"/>
          <p:cNvSpPr/>
          <p:nvPr/>
        </p:nvSpPr>
        <p:spPr>
          <a:xfrm>
            <a:off x="1143000" y="1371600"/>
            <a:ext cx="366120" cy="2286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45" name="CustomShape 18"/>
          <p:cNvSpPr/>
          <p:nvPr/>
        </p:nvSpPr>
        <p:spPr>
          <a:xfrm>
            <a:off x="10965240" y="297180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IP_name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46" name="Line 19"/>
          <p:cNvSpPr/>
          <p:nvPr/>
        </p:nvSpPr>
        <p:spPr>
          <a:xfrm flipH="1" flipV="1">
            <a:off x="11201400" y="2514600"/>
            <a:ext cx="228600" cy="4572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47" name="CustomShape 20"/>
          <p:cNvSpPr/>
          <p:nvPr/>
        </p:nvSpPr>
        <p:spPr>
          <a:xfrm>
            <a:off x="6081120" y="3964680"/>
            <a:ext cx="1233720" cy="835560"/>
          </a:xfrm>
          <a:prstGeom prst="rect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Staff Content writer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8" name="Line 21"/>
          <p:cNvSpPr/>
          <p:nvPr/>
        </p:nvSpPr>
        <p:spPr>
          <a:xfrm flipV="1">
            <a:off x="10515600" y="2514600"/>
            <a:ext cx="360" cy="4572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49" name="CustomShape 22"/>
          <p:cNvSpPr/>
          <p:nvPr/>
        </p:nvSpPr>
        <p:spPr>
          <a:xfrm>
            <a:off x="10050840" y="297180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Rating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50" name="Line 23"/>
          <p:cNvSpPr/>
          <p:nvPr/>
        </p:nvSpPr>
        <p:spPr>
          <a:xfrm flipV="1">
            <a:off x="8915400" y="2514600"/>
            <a:ext cx="1135440" cy="6858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51" name="CustomShape 24"/>
          <p:cNvSpPr/>
          <p:nvPr/>
        </p:nvSpPr>
        <p:spPr>
          <a:xfrm>
            <a:off x="8229600" y="297180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Shares information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52" name="Line 25"/>
          <p:cNvSpPr/>
          <p:nvPr/>
        </p:nvSpPr>
        <p:spPr>
          <a:xfrm flipV="1">
            <a:off x="7315200" y="3429000"/>
            <a:ext cx="1371600" cy="75240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53" name="Line 26"/>
          <p:cNvSpPr/>
          <p:nvPr/>
        </p:nvSpPr>
        <p:spPr>
          <a:xfrm flipV="1">
            <a:off x="6629400" y="2514600"/>
            <a:ext cx="360" cy="14500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54" name="CustomShape 27"/>
          <p:cNvSpPr/>
          <p:nvPr/>
        </p:nvSpPr>
        <p:spPr>
          <a:xfrm>
            <a:off x="5979960" y="2057400"/>
            <a:ext cx="1106280" cy="523440"/>
          </a:xfrm>
          <a:prstGeom prst="flowChartDecision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Writes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55" name="Line 28"/>
          <p:cNvSpPr/>
          <p:nvPr/>
        </p:nvSpPr>
        <p:spPr>
          <a:xfrm flipV="1">
            <a:off x="6400800" y="0"/>
            <a:ext cx="360" cy="213588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56" name="CustomShape 29"/>
          <p:cNvSpPr/>
          <p:nvPr/>
        </p:nvSpPr>
        <p:spPr>
          <a:xfrm>
            <a:off x="4800600" y="531216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S_ID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57" name="Line 30"/>
          <p:cNvSpPr/>
          <p:nvPr/>
        </p:nvSpPr>
        <p:spPr>
          <a:xfrm flipV="1">
            <a:off x="5257800" y="4800600"/>
            <a:ext cx="823320" cy="511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58" name="CustomShape 31"/>
          <p:cNvSpPr/>
          <p:nvPr/>
        </p:nvSpPr>
        <p:spPr>
          <a:xfrm>
            <a:off x="5936040" y="5312160"/>
            <a:ext cx="921600" cy="402480"/>
          </a:xfrm>
          <a:prstGeom prst="ellipse">
            <a:avLst/>
          </a:prstGeom>
          <a:solidFill>
            <a:srgbClr val="0F6FC6"/>
          </a:solidFill>
          <a:ln>
            <a:solidFill>
              <a:srgbClr val="0B529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7CCA62"/>
                </a:solidFill>
                <a:latin typeface="Calibri"/>
                <a:ea typeface="DejaVu Sans"/>
              </a:rPr>
              <a:t>S_Name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59" name="Line 32"/>
          <p:cNvSpPr/>
          <p:nvPr/>
        </p:nvSpPr>
        <p:spPr>
          <a:xfrm flipV="1">
            <a:off x="6400800" y="4800600"/>
            <a:ext cx="145080" cy="511560"/>
          </a:xfrm>
          <a:prstGeom prst="line">
            <a:avLst/>
          </a:prstGeom>
          <a:ln>
            <a:solidFill>
              <a:srgbClr val="78C85C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61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Proposed System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956520" y="830880"/>
            <a:ext cx="11070360" cy="72928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A website that allows people to create an account and share trustworthy information related to traveling to various places.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Allows people to book travel packages.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Write useful reviews for the benefit of other people.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Allow users to discuss about traveling.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Allow travel agents to </a:t>
            </a: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sell </a:t>
            </a:r>
            <a:r>
              <a:rPr lang="en-US" sz="2400" b="0" strike="noStrike" spc="-1" smtClean="0">
                <a:solidFill>
                  <a:srgbClr val="279E1E"/>
                </a:solidFill>
                <a:latin typeface="Calibri"/>
                <a:ea typeface="DejaVu Sans"/>
              </a:rPr>
              <a:t>their 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products and services.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Allow users to hire guides.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64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Proposed System – Advantages 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814680" y="413280"/>
            <a:ext cx="11070360" cy="841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Get trustworthy travel related information and packages at the same place.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Buy airline and railway tickets.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Hire knowledgeable guides.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Enhance your knowledge by conversing with other users.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Get user reviews about various packages to help with decision making.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Get paid for providing content.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Sellers can get a large target audience to sell to directly.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Ease of posting products and services.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67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Proposed System –  Disadvantages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814680" y="413280"/>
            <a:ext cx="11070360" cy="767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Requires a dedicated team to monitor content.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Requires constant updates with travel information.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Web server infrastructure needs to be scaled in case of large number of users uploading content.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Requires group of experts to cross check information.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Needs quick addressable system for customer grievances.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Requires the website to be immune to cyberattacks that can lead to leak of private user data.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70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System Requirement Specification 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814680" y="413280"/>
            <a:ext cx="11070360" cy="841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system requirement is a characteristic or feature that must be included in an information system to satisfy business requirements and be acceptable to users.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These fall into five categories : -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Output Examples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website must be able to display dynamically updated content.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website must produce alerts for staff members.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Reports should be generated about malpractice by sellers.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Complaints should be generated against users not adhering to terms and conditions.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Font typeface="StarSymbol"/>
              <a:buAutoNum type="arabicParenR" startAt="2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Input Examples 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Complaint page should provide a uniform design with the ability to give a written description.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Staff members should be provided access to specific pages according to their roles and responsibilities.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System Requirement Specification 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814680" y="413280"/>
            <a:ext cx="11070360" cy="877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AutoNum type="arabicParenR" startAt="3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Process Examples 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In case of payment in foreign currency the system must be able to carry out the transactions at the prevailing exchange rate.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System must carry out the process of users booking tickets for bus, train , airplane etc with third parties.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System must be able to process information to produce relevant reports for staff.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Font typeface="StarSymbol"/>
              <a:buAutoNum type="arabicParenR" startAt="4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 Performance Examples 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Response time must not exceed 6 seconds.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System must be operational seven days a week and 365 days a year.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system must generate revenue reports at the end of each day.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system must be able to generate complaint reports for staff within 15 minutes.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76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System Requirement Specification 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814680" y="413280"/>
            <a:ext cx="11070360" cy="548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AutoNum type="arabicParenR" startAt="5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Control Examples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system must maintain separate level of security for users and the system administrator.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All transactions must have a system to audit them.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79E1E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System must create an error log file that includes the error type, description, and time.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79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System Requirement Specification (SRS)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814680" y="413280"/>
            <a:ext cx="11071800" cy="658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Functional Requirement</a:t>
            </a: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Core -i3 processor 2.4Ghz clock speed</a:t>
            </a: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2GB RAM</a:t>
            </a: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Any modern web browser capable of handling multimedia content.</a:t>
            </a: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virtual private server provider. (E.g. Digital ocean, linode, AWS, google cloud platform, godaddy).</a:t>
            </a: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cloud data server provider that can be used to store data. (E.g. AWS’s S3 bucket).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914400" y="3200400"/>
            <a:ext cx="10972080" cy="286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Non-Functional Requirements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database must meet industry guidelines.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Sellers shall be prompted to provide authentication in the form of government id proof.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People who want to be listed as guides need to undergo checks from the staff.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should have the ability to control private data collection by us.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should have the ability to control the nature of cookies used by the website.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Most of the processes must get automated.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8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Feasibility Study (Operational Feasibility)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814680" y="413280"/>
            <a:ext cx="11070360" cy="64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Availability of accurate information from users.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website should meet the expectations of the users in terms of content quality, seller authenticity and ease of payment.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Users should find the website easy to navigate and find deals of their interests.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Additional facilities like guide hiring, bus, train and plane ticket booking , and travel routes must work to users expectations.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86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Feasibility Study (Technical Feasibility)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814680" y="413280"/>
            <a:ext cx="11070360" cy="758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virtual server capable of handling large number of requests from clients.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 database capable of storing, querying and sending large amounts of information.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Ensuring the website does not have security vulnerabilities.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Availability of information from third parties E.g. API’s.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Ability to scale up during user growth and acquire additional hardware.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Ability to convert data from third parties into data storage compatible form.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389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Feasibility Study (Economic Feasibility)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814680" y="838200"/>
            <a:ext cx="11070360" cy="72928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Cost incurred by using a virtual server.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Cost of buying a domain name.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Cost of buying a 3</a:t>
            </a:r>
            <a:r>
              <a:rPr lang="en-US" sz="2400" b="0" strike="noStrike" spc="-1" baseline="14000000" dirty="0">
                <a:solidFill>
                  <a:srgbClr val="279E1E"/>
                </a:solidFill>
                <a:latin typeface="Calibri"/>
                <a:ea typeface="DejaVu Sans"/>
              </a:rPr>
              <a:t>rd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party payment gateway.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Cost incurred from obtaining information from 3</a:t>
            </a:r>
            <a:r>
              <a:rPr lang="en-US" sz="2400" b="0" strike="noStrike" spc="-1" baseline="14000000" dirty="0">
                <a:solidFill>
                  <a:srgbClr val="279E1E"/>
                </a:solidFill>
                <a:latin typeface="Calibri"/>
                <a:ea typeface="DejaVu Sans"/>
              </a:rPr>
              <a:t>rd</a:t>
            </a: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 party sources.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279E1E"/>
                </a:solidFill>
                <a:latin typeface="Calibri"/>
                <a:ea typeface="DejaVu Sans"/>
              </a:rPr>
              <a:t>Cost incurred by scaling up and using more hardware resources.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9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324600"/>
            <a:ext cx="12192000" cy="76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" cy="6324600"/>
          </a:xfrm>
          <a:prstGeom prst="rect">
            <a:avLst/>
          </a:prstGeom>
          <a:solidFill>
            <a:srgbClr val="4CC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" dirty="0">
                <a:solidFill>
                  <a:srgbClr val="0172D9"/>
                </a:solidFill>
                <a:latin typeface="Calibri"/>
                <a:ea typeface="DejaVu Sans"/>
              </a:rPr>
              <a:t>Proposed system modules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609600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279E1E"/>
                </a:solidFill>
                <a:latin typeface="Calibri"/>
                <a:ea typeface="DejaVu Sans"/>
              </a:rPr>
              <a:t>User Module</a:t>
            </a:r>
          </a:p>
          <a:p>
            <a:pPr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279E1E"/>
                </a:solidFill>
                <a:latin typeface="Calibri"/>
                <a:ea typeface="DejaVu Sans"/>
              </a:rPr>
              <a:t>Admin/Moderator Module</a:t>
            </a:r>
          </a:p>
          <a:p>
            <a:pPr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279E1E"/>
                </a:solidFill>
                <a:latin typeface="Calibri"/>
                <a:ea typeface="DejaVu Sans"/>
              </a:rPr>
              <a:t>Travel Agent </a:t>
            </a:r>
            <a:r>
              <a:rPr lang="en-US" sz="2400" spc="-1" dirty="0" smtClean="0">
                <a:solidFill>
                  <a:srgbClr val="279E1E"/>
                </a:solidFill>
                <a:latin typeface="Calibri"/>
                <a:ea typeface="DejaVu Sans"/>
              </a:rPr>
              <a:t>Module</a:t>
            </a:r>
          </a:p>
          <a:p>
            <a:pPr>
              <a:buFont typeface="Wingdings" pitchFamily="2" charset="2"/>
              <a:buChar char="Ø"/>
            </a:pPr>
            <a:r>
              <a:rPr lang="en-US" sz="2400" spc="-1" dirty="0" smtClean="0">
                <a:solidFill>
                  <a:srgbClr val="279E1E"/>
                </a:solidFill>
                <a:latin typeface="Calibri"/>
                <a:ea typeface="DejaVu Sans"/>
              </a:rPr>
              <a:t>Developer Module</a:t>
            </a:r>
          </a:p>
          <a:p>
            <a:pPr>
              <a:buFont typeface="Wingdings" pitchFamily="2" charset="2"/>
              <a:buChar char="Ø"/>
            </a:pPr>
            <a:endParaRPr lang="en-US" sz="2400" spc="-1" dirty="0">
              <a:solidFill>
                <a:srgbClr val="279E1E"/>
              </a:solidFill>
              <a:latin typeface="Calibri"/>
              <a:ea typeface="DejaVu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9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324600"/>
            <a:ext cx="12192000" cy="76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" cy="6324600"/>
          </a:xfrm>
          <a:prstGeom prst="rect">
            <a:avLst/>
          </a:prstGeom>
          <a:solidFill>
            <a:srgbClr val="4CC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" dirty="0" smtClean="0">
                <a:solidFill>
                  <a:srgbClr val="0172D9"/>
                </a:solidFill>
                <a:latin typeface="Calibri"/>
                <a:ea typeface="DejaVu Sans"/>
              </a:rPr>
              <a:t>Data Dictionary </a:t>
            </a:r>
            <a:endParaRPr lang="en-US" sz="3600" b="1" spc="-1" dirty="0">
              <a:solidFill>
                <a:srgbClr val="0172D9"/>
              </a:solidFill>
              <a:latin typeface="Calibri"/>
              <a:ea typeface="DejaVu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609600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spc="-1" dirty="0" smtClean="0">
              <a:solidFill>
                <a:srgbClr val="279E1E"/>
              </a:solidFill>
              <a:latin typeface="Calibri"/>
              <a:ea typeface="DejaVu Sans"/>
            </a:endParaRPr>
          </a:p>
          <a:p>
            <a:pPr>
              <a:buFont typeface="Wingdings" pitchFamily="2" charset="2"/>
              <a:buChar char="Ø"/>
            </a:pPr>
            <a:endParaRPr lang="en-US" sz="2400" spc="-1" dirty="0">
              <a:solidFill>
                <a:srgbClr val="279E1E"/>
              </a:solidFill>
              <a:latin typeface="Calibri"/>
              <a:ea typeface="DejaVu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HTML – </a:t>
            </a:r>
            <a:r>
              <a:rPr lang="en-US" sz="2800" b="1" strike="noStrike" spc="-1" dirty="0" err="1">
                <a:solidFill>
                  <a:srgbClr val="0172D9"/>
                </a:solidFill>
                <a:latin typeface="Calibri"/>
                <a:ea typeface="DejaVu Sans"/>
              </a:rPr>
              <a:t>HyperText</a:t>
            </a: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 Markup Language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914400" y="1644120"/>
            <a:ext cx="1097784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HyperText Markup Language is used to design documents to be displayed in a web browser.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consists of a set of tags and attributes, that define how the content of a website should be seen in a web browser.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provides the basic structure of a website.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CSS (Cascading Style Sheet) can be used along with an HTML page, to leave the designing of various components to CSS exclusively and hence reducing the clutter in code.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 Additionally HTML pages can include reference to JavaScript code which can provide added functionality to the website.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11" name="Picture 5"/>
          <p:cNvPicPr/>
          <p:nvPr/>
        </p:nvPicPr>
        <p:blipFill>
          <a:blip r:embed="rId2"/>
          <a:stretch/>
        </p:blipFill>
        <p:spPr>
          <a:xfrm>
            <a:off x="9035280" y="59040"/>
            <a:ext cx="2781720" cy="162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HTML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15" name="Picture 6"/>
          <p:cNvPicPr/>
          <p:nvPr/>
        </p:nvPicPr>
        <p:blipFill>
          <a:blip r:embed="rId2"/>
          <a:stretch/>
        </p:blipFill>
        <p:spPr>
          <a:xfrm>
            <a:off x="2233800" y="1752600"/>
            <a:ext cx="8246520" cy="451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HTML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19" name="Picture 5"/>
          <p:cNvPicPr/>
          <p:nvPr/>
        </p:nvPicPr>
        <p:blipFill>
          <a:blip r:embed="rId2"/>
          <a:stretch/>
        </p:blipFill>
        <p:spPr>
          <a:xfrm>
            <a:off x="2052000" y="1806120"/>
            <a:ext cx="8084520" cy="281664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4"/>
          <p:cNvSpPr/>
          <p:nvPr/>
        </p:nvSpPr>
        <p:spPr>
          <a:xfrm>
            <a:off x="906120" y="4874040"/>
            <a:ext cx="111625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code used to create this output becomes very cluttered to solve this problem, we use CSS.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CSS – Cascading Style Sheet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914400" y="1644120"/>
            <a:ext cx="10977840" cy="264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.css file can be cached to improve the page load speed between the pages that share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 file and its formatting.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The name cascading comes from the specified priority scheme to determine which style rule applies if more than one rule matches a particular element.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It can be used inline, internally or externally. </a:t>
            </a:r>
            <a:endParaRPr lang="en-US" sz="2400" b="0" strike="noStrike" spc="-1"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279E1E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279E1E"/>
                </a:solidFill>
                <a:latin typeface="Calibri"/>
                <a:ea typeface="DejaVu Sans"/>
              </a:rPr>
              <a:t>We can link an html file with a css file and reduce the clutter in the html code as shown in the next slide.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6"/>
          <p:cNvPicPr/>
          <p:nvPr/>
        </p:nvPicPr>
        <p:blipFill>
          <a:blip r:embed="rId2" cstate="print"/>
          <a:stretch/>
        </p:blipFill>
        <p:spPr>
          <a:xfrm>
            <a:off x="9927000" y="0"/>
            <a:ext cx="1202400" cy="169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0"/>
            <a:ext cx="819000" cy="6330600"/>
          </a:xfrm>
          <a:prstGeom prst="rect">
            <a:avLst/>
          </a:prstGeom>
          <a:solidFill>
            <a:srgbClr val="7CCA62"/>
          </a:solidFill>
          <a:ln w="324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822240" y="184680"/>
            <a:ext cx="1107036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Technologies being used</a:t>
            </a:r>
            <a:endParaRPr lang="en-US" sz="3600" b="1" strike="noStrike" spc="-1" dirty="0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822240" y="1040400"/>
            <a:ext cx="1109556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172D9"/>
                </a:solidFill>
                <a:latin typeface="Calibri"/>
                <a:ea typeface="DejaVu Sans"/>
              </a:rPr>
              <a:t>CSS – Cascading Style Sheet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129" name="Picture 6"/>
          <p:cNvPicPr/>
          <p:nvPr/>
        </p:nvPicPr>
        <p:blipFill>
          <a:blip r:embed="rId2"/>
          <a:stretch/>
        </p:blipFill>
        <p:spPr>
          <a:xfrm>
            <a:off x="2438400" y="1828800"/>
            <a:ext cx="7313040" cy="438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2068</TotalTime>
  <Words>2568</Words>
  <Application>LibreOffice/7.0.6.2$Windows_X86_64 LibreOffice_project/144abb84a525d8e30c9dbbefa69cbbf2d8d4ae3b</Application>
  <PresentationFormat>Custom</PresentationFormat>
  <Paragraphs>472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Aditya Upadhyay</dc:creator>
  <dc:description/>
  <cp:lastModifiedBy>Aditya Upadhyay</cp:lastModifiedBy>
  <cp:revision>120</cp:revision>
  <dcterms:created xsi:type="dcterms:W3CDTF">2021-06-26T09:20:44Z</dcterms:created>
  <dcterms:modified xsi:type="dcterms:W3CDTF">2021-07-31T05:21:50Z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34</vt:i4>
  </property>
</Properties>
</file>